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0" r:id="rId2"/>
  </p:sldIdLst>
  <p:sldSz cx="21240750" cy="30248225"/>
  <p:notesSz cx="14122400" cy="20104100"/>
  <p:embeddedFontLst>
    <p:embeddedFont>
      <p:font typeface="Yoon 윤고딕 540_TT" panose="02090603020101020101" pitchFamily="18" charset="-127"/>
      <p:regular r:id="rId4"/>
    </p:embeddedFont>
    <p:embeddedFont>
      <p:font typeface="Lucida Sans" panose="020B0602030504020204" pitchFamily="34" charset="0"/>
      <p:regular r:id="rId5"/>
      <p:bold r:id="rId6"/>
      <p:italic r:id="rId7"/>
      <p:boldItalic r:id="rId8"/>
    </p:embeddedFont>
    <p:embeddedFont>
      <p:font typeface="Yoon 윤고딕 550_TT" panose="02090603020101020101" pitchFamily="18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Yoon 윤고딕 530_TT" panose="0209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6877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7766" algn="l" defTabSz="6877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5532" algn="l" defTabSz="6877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63298" algn="l" defTabSz="6877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51064" algn="l" defTabSz="6877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38830" algn="l" defTabSz="6877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26596" algn="l" defTabSz="6877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14362" algn="l" defTabSz="6877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502128" algn="l" defTabSz="6877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96E"/>
    <a:srgbClr val="3F37AB"/>
    <a:srgbClr val="1582B1"/>
    <a:srgbClr val="1E73AA"/>
    <a:srgbClr val="328EA2"/>
    <a:srgbClr val="1767CD"/>
    <a:srgbClr val="2E9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92" autoAdjust="0"/>
    <p:restoredTop sz="94914" autoAdjust="0"/>
  </p:normalViewPr>
  <p:slideViewPr>
    <p:cSldViewPr>
      <p:cViewPr>
        <p:scale>
          <a:sx n="25" d="100"/>
          <a:sy n="25" d="100"/>
        </p:scale>
        <p:origin x="2578" y="-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39" d="100"/>
          <a:sy n="39" d="100"/>
        </p:scale>
        <p:origin x="103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19813" cy="1004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7999413" y="0"/>
            <a:ext cx="6119812" cy="1004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C2A78-31D3-4E5F-91BE-C86B7C8B060F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14838" y="1508125"/>
            <a:ext cx="5292725" cy="753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412875" y="9548813"/>
            <a:ext cx="11296650" cy="9047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6119813" cy="1004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7999413" y="19096038"/>
            <a:ext cx="6119812" cy="1004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D0685-2E9B-4D87-B598-DDDF5B00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8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D0685-2E9B-4D87-B598-DDDF5B0061E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7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3056" y="9376951"/>
            <a:ext cx="18054638" cy="10233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186113" y="16939007"/>
            <a:ext cx="14868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221855" y="28130852"/>
            <a:ext cx="6797040" cy="4154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62037" y="28130852"/>
            <a:ext cx="4885373" cy="41549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5293340" y="28130852"/>
            <a:ext cx="4885373" cy="41549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0784" y="3230018"/>
            <a:ext cx="18399183" cy="1538883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0" b="1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95531" y="6957093"/>
            <a:ext cx="17649688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221855" y="28130852"/>
            <a:ext cx="6797040" cy="4154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62037" y="28130852"/>
            <a:ext cx="4885373" cy="41549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5293340" y="28130852"/>
            <a:ext cx="4885373" cy="41549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0784" y="3230018"/>
            <a:ext cx="18399183" cy="1538883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0" b="1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62038" y="6957093"/>
            <a:ext cx="923972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938986" y="6957093"/>
            <a:ext cx="923972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7221855" y="28130852"/>
            <a:ext cx="6797040" cy="4154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62037" y="28130852"/>
            <a:ext cx="4885373" cy="41549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5293340" y="28130852"/>
            <a:ext cx="4885373" cy="41549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0784" y="3230018"/>
            <a:ext cx="18399183" cy="1538883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0" b="1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7221855" y="28130852"/>
            <a:ext cx="6797040" cy="4154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62037" y="28130852"/>
            <a:ext cx="4885373" cy="41549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5293340" y="28130852"/>
            <a:ext cx="4885373" cy="41549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 userDrawn="1"/>
        </p:nvSpPr>
        <p:spPr>
          <a:xfrm>
            <a:off x="-2593878" y="9295714"/>
            <a:ext cx="1846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-2945132" y="8485041"/>
            <a:ext cx="1846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87766">
        <a:defRPr>
          <a:latin typeface="+mn-lt"/>
          <a:ea typeface="+mn-ea"/>
          <a:cs typeface="+mn-cs"/>
        </a:defRPr>
      </a:lvl2pPr>
      <a:lvl3pPr marL="1375532">
        <a:defRPr>
          <a:latin typeface="+mn-lt"/>
          <a:ea typeface="+mn-ea"/>
          <a:cs typeface="+mn-cs"/>
        </a:defRPr>
      </a:lvl3pPr>
      <a:lvl4pPr marL="2063298">
        <a:defRPr>
          <a:latin typeface="+mn-lt"/>
          <a:ea typeface="+mn-ea"/>
          <a:cs typeface="+mn-cs"/>
        </a:defRPr>
      </a:lvl4pPr>
      <a:lvl5pPr marL="2751064">
        <a:defRPr>
          <a:latin typeface="+mn-lt"/>
          <a:ea typeface="+mn-ea"/>
          <a:cs typeface="+mn-cs"/>
        </a:defRPr>
      </a:lvl5pPr>
      <a:lvl6pPr marL="3438830">
        <a:defRPr>
          <a:latin typeface="+mn-lt"/>
          <a:ea typeface="+mn-ea"/>
          <a:cs typeface="+mn-cs"/>
        </a:defRPr>
      </a:lvl6pPr>
      <a:lvl7pPr marL="4126596">
        <a:defRPr>
          <a:latin typeface="+mn-lt"/>
          <a:ea typeface="+mn-ea"/>
          <a:cs typeface="+mn-cs"/>
        </a:defRPr>
      </a:lvl7pPr>
      <a:lvl8pPr marL="4814362">
        <a:defRPr>
          <a:latin typeface="+mn-lt"/>
          <a:ea typeface="+mn-ea"/>
          <a:cs typeface="+mn-cs"/>
        </a:defRPr>
      </a:lvl8pPr>
      <a:lvl9pPr marL="550212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87766">
        <a:defRPr>
          <a:latin typeface="+mn-lt"/>
          <a:ea typeface="+mn-ea"/>
          <a:cs typeface="+mn-cs"/>
        </a:defRPr>
      </a:lvl2pPr>
      <a:lvl3pPr marL="1375532">
        <a:defRPr>
          <a:latin typeface="+mn-lt"/>
          <a:ea typeface="+mn-ea"/>
          <a:cs typeface="+mn-cs"/>
        </a:defRPr>
      </a:lvl3pPr>
      <a:lvl4pPr marL="2063298">
        <a:defRPr>
          <a:latin typeface="+mn-lt"/>
          <a:ea typeface="+mn-ea"/>
          <a:cs typeface="+mn-cs"/>
        </a:defRPr>
      </a:lvl4pPr>
      <a:lvl5pPr marL="2751064">
        <a:defRPr>
          <a:latin typeface="+mn-lt"/>
          <a:ea typeface="+mn-ea"/>
          <a:cs typeface="+mn-cs"/>
        </a:defRPr>
      </a:lvl5pPr>
      <a:lvl6pPr marL="3438830">
        <a:defRPr>
          <a:latin typeface="+mn-lt"/>
          <a:ea typeface="+mn-ea"/>
          <a:cs typeface="+mn-cs"/>
        </a:defRPr>
      </a:lvl6pPr>
      <a:lvl7pPr marL="4126596">
        <a:defRPr>
          <a:latin typeface="+mn-lt"/>
          <a:ea typeface="+mn-ea"/>
          <a:cs typeface="+mn-cs"/>
        </a:defRPr>
      </a:lvl7pPr>
      <a:lvl8pPr marL="4814362">
        <a:defRPr>
          <a:latin typeface="+mn-lt"/>
          <a:ea typeface="+mn-ea"/>
          <a:cs typeface="+mn-cs"/>
        </a:defRPr>
      </a:lvl8pPr>
      <a:lvl9pPr marL="550212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00D4DD9-A78C-4B04-B432-4CE8EEC3E841}"/>
              </a:ext>
            </a:extLst>
          </p:cNvPr>
          <p:cNvGrpSpPr/>
          <p:nvPr/>
        </p:nvGrpSpPr>
        <p:grpSpPr>
          <a:xfrm>
            <a:off x="15230476" y="21107902"/>
            <a:ext cx="4650412" cy="6833477"/>
            <a:chOff x="18681241" y="14670094"/>
            <a:chExt cx="7334251" cy="1237303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6C8106-4564-4B74-BEF6-898D0E81F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28" r="10586"/>
            <a:stretch/>
          </p:blipFill>
          <p:spPr>
            <a:xfrm>
              <a:off x="18681241" y="14670094"/>
              <a:ext cx="7334250" cy="76771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BE7901-A0E3-4057-8E2C-266C3E0C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81242" y="19661256"/>
              <a:ext cx="7334250" cy="738187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6E89C2D-3FE6-4248-9887-1244CAD1D9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34"/>
          <a:stretch/>
        </p:blipFill>
        <p:spPr>
          <a:xfrm>
            <a:off x="15230475" y="18817885"/>
            <a:ext cx="4606203" cy="22713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DBBD4A-E572-452C-805A-56309DA45E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7426"/>
          <a:stretch/>
        </p:blipFill>
        <p:spPr>
          <a:xfrm>
            <a:off x="10269133" y="18705512"/>
            <a:ext cx="4650412" cy="3125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255CC0-B4A4-4DE6-958A-90F35C8CB3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/>
          <a:stretch/>
        </p:blipFill>
        <p:spPr>
          <a:xfrm>
            <a:off x="10269133" y="21785444"/>
            <a:ext cx="4961342" cy="31907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2D07DF-DD38-4259-86E6-6815FC2A71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r="726"/>
          <a:stretch/>
        </p:blipFill>
        <p:spPr>
          <a:xfrm>
            <a:off x="10257723" y="24492634"/>
            <a:ext cx="4972752" cy="34487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A68956-4ECF-46E1-82BD-DF30D1F4BD72}"/>
              </a:ext>
            </a:extLst>
          </p:cNvPr>
          <p:cNvSpPr/>
          <p:nvPr/>
        </p:nvSpPr>
        <p:spPr>
          <a:xfrm>
            <a:off x="10234098" y="18781712"/>
            <a:ext cx="4805877" cy="91409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39" name="object 7"/>
          <p:cNvSpPr txBox="1"/>
          <p:nvPr/>
        </p:nvSpPr>
        <p:spPr>
          <a:xfrm>
            <a:off x="1933575" y="9409112"/>
            <a:ext cx="7224475" cy="3730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05" algn="ctr">
              <a:lnSpc>
                <a:spcPct val="120000"/>
              </a:lnSpc>
            </a:pP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 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&lt; 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팀 명 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: ‘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다섯 명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’&gt;</a:t>
            </a:r>
          </a:p>
          <a:p>
            <a:pPr marL="19105" algn="ctr">
              <a:lnSpc>
                <a:spcPct val="120000"/>
              </a:lnSpc>
            </a:pP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서지완 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(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응용통계학과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) </a:t>
            </a:r>
          </a:p>
          <a:p>
            <a:pPr marL="19105" algn="ctr">
              <a:lnSpc>
                <a:spcPct val="120000"/>
              </a:lnSpc>
            </a:pPr>
            <a:r>
              <a:rPr lang="ko-KR" altLang="en-US" sz="3400" spc="-100" dirty="0" err="1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김승윤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 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(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응용통계학과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)</a:t>
            </a:r>
          </a:p>
          <a:p>
            <a:pPr marL="19105" algn="ctr">
              <a:lnSpc>
                <a:spcPct val="120000"/>
              </a:lnSpc>
            </a:pP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김현성 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(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응용통계학과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)</a:t>
            </a:r>
          </a:p>
          <a:p>
            <a:pPr marL="19105" algn="ctr">
              <a:lnSpc>
                <a:spcPct val="120000"/>
              </a:lnSpc>
            </a:pPr>
            <a:r>
              <a:rPr lang="ko-KR" altLang="en-US" sz="3400" spc="-100" dirty="0" err="1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최나해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 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(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사회복지학과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)</a:t>
            </a:r>
          </a:p>
          <a:p>
            <a:pPr marL="19105" algn="ctr">
              <a:lnSpc>
                <a:spcPct val="120000"/>
              </a:lnSpc>
            </a:pP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안지현 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(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일어일문학과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)</a:t>
            </a:r>
          </a:p>
        </p:txBody>
      </p:sp>
      <p:sp>
        <p:nvSpPr>
          <p:cNvPr id="42" name="object 8"/>
          <p:cNvSpPr txBox="1"/>
          <p:nvPr/>
        </p:nvSpPr>
        <p:spPr>
          <a:xfrm>
            <a:off x="1567099" y="24940279"/>
            <a:ext cx="8062676" cy="2985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/>
            <a:r>
              <a:rPr lang="ko-KR" altLang="en-US" sz="34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34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사용자들은 혼잡도 정보를 활용하여 </a:t>
            </a:r>
            <a:r>
              <a:rPr lang="ko-KR" altLang="en-US" sz="34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휴일에 놀러갈 장소에 대한 고민을 줄일 수 있습니다</a:t>
            </a:r>
            <a:r>
              <a:rPr lang="en-US" altLang="ko-KR" sz="34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.</a:t>
            </a:r>
          </a:p>
          <a:p>
            <a:pPr algn="just"/>
            <a:endParaRPr lang="en-US" altLang="ko-KR" sz="1800" dirty="0"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just"/>
            <a:r>
              <a:rPr lang="ko-KR" altLang="en-US" sz="34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34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</a:t>
            </a:r>
            <a:r>
              <a:rPr lang="ko-KR" altLang="en-US" sz="34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홈페이지에서 제공하는 다양한 장소를 통해 서울의 숨은 명소를 찾을 수 있는 기회를 제공합니다</a:t>
            </a:r>
            <a:r>
              <a:rPr lang="en-US" altLang="ko-KR" sz="34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.</a:t>
            </a:r>
          </a:p>
        </p:txBody>
      </p:sp>
      <p:sp>
        <p:nvSpPr>
          <p:cNvPr id="38" name="object 5"/>
          <p:cNvSpPr txBox="1"/>
          <p:nvPr/>
        </p:nvSpPr>
        <p:spPr>
          <a:xfrm>
            <a:off x="1664289" y="6700916"/>
            <a:ext cx="17642886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05"/>
            <a:r>
              <a:rPr lang="ko-KR" altLang="en-US" sz="7200" b="1" spc="-181" dirty="0"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눈치싸움 </a:t>
            </a:r>
            <a:r>
              <a:rPr lang="ko-KR" altLang="en-US" sz="7200" b="1" spc="-181" dirty="0" err="1">
                <a:latin typeface="Yoon 윤고딕 550_TT" panose="02090603020101020101" pitchFamily="18" charset="-127"/>
                <a:ea typeface="Yoon 윤고딕 550_TT" panose="02090603020101020101" pitchFamily="18" charset="-127"/>
                <a:cs typeface="Malgun Gothic"/>
              </a:rPr>
              <a:t>대작전</a:t>
            </a:r>
            <a:endParaRPr lang="en-US" altLang="ko-KR" sz="7200" b="1" spc="-181" dirty="0">
              <a:latin typeface="Yoon 윤고딕 550_TT" panose="02090603020101020101" pitchFamily="18" charset="-127"/>
              <a:ea typeface="Yoon 윤고딕 550_TT" panose="02090603020101020101" pitchFamily="18" charset="-127"/>
              <a:cs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A576294-357A-4EA3-B4C5-82335067B6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11" r="10134"/>
          <a:stretch/>
        </p:blipFill>
        <p:spPr>
          <a:xfrm>
            <a:off x="11068437" y="9256486"/>
            <a:ext cx="7917563" cy="4775101"/>
          </a:xfrm>
          <a:prstGeom prst="rect">
            <a:avLst/>
          </a:prstGeom>
        </p:spPr>
      </p:pic>
      <p:sp>
        <p:nvSpPr>
          <p:cNvPr id="43" name="object 7">
            <a:extLst>
              <a:ext uri="{FF2B5EF4-FFF2-40B4-BE49-F238E27FC236}">
                <a16:creationId xmlns:a16="http://schemas.microsoft.com/office/drawing/2014/main" id="{FD95A1DE-B246-487D-AF32-B6DBD85125DF}"/>
              </a:ext>
            </a:extLst>
          </p:cNvPr>
          <p:cNvSpPr txBox="1"/>
          <p:nvPr/>
        </p:nvSpPr>
        <p:spPr>
          <a:xfrm>
            <a:off x="1476375" y="14819312"/>
            <a:ext cx="7754644" cy="9140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 algn="just" latinLnBrk="1">
              <a:buFontTx/>
              <a:buChar char="-"/>
            </a:pP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여러분도 오랜만에 맞이하는 꿀 같은 휴일에 나들이를 떠났는데 많은 인파에 치여 당혹감과 불편함을 느낀 경험이 있지 않나요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?</a:t>
            </a:r>
          </a:p>
          <a:p>
            <a:pPr marL="457200" indent="-457200" algn="just" latinLnBrk="1">
              <a:buFontTx/>
              <a:buChar char="-"/>
            </a:pPr>
            <a:endParaRPr lang="en-US" altLang="ko-KR" sz="2800" spc="-100" dirty="0">
              <a:solidFill>
                <a:srgbClr val="231F2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  <a:cs typeface="Malgun Gothic"/>
            </a:endParaRPr>
          </a:p>
          <a:p>
            <a:pPr marL="457200" indent="-457200" algn="just" latinLnBrk="1">
              <a:buFontTx/>
              <a:buChar char="-"/>
            </a:pP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&lt;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눈치싸움 </a:t>
            </a:r>
            <a:r>
              <a:rPr lang="ko-KR" altLang="en-US" sz="3400" spc="-100" dirty="0" err="1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대작전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&gt;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은 당신을 휴일 눈치싸움의 승자로 만들어 줍니다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!</a:t>
            </a:r>
          </a:p>
          <a:p>
            <a:pPr algn="just" latinLnBrk="1"/>
            <a:endParaRPr lang="en-US" altLang="ko-KR" sz="2800" spc="-100" dirty="0">
              <a:solidFill>
                <a:srgbClr val="231F2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  <a:cs typeface="Malgun Gothic"/>
            </a:endParaRPr>
          </a:p>
          <a:p>
            <a:pPr marL="457200" indent="-457200" algn="just" latinLnBrk="1">
              <a:buFontTx/>
              <a:buChar char="-"/>
            </a:pP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&lt;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눈치싸움 </a:t>
            </a:r>
            <a:r>
              <a:rPr lang="ko-KR" altLang="en-US" sz="3400" spc="-100" dirty="0" err="1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대작전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&gt;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은 실시간 트렌드와 날씨 등의 정보를 활용하여 최신 </a:t>
            </a:r>
            <a:r>
              <a:rPr lang="ko-KR" altLang="en-US" sz="3400" spc="-100" dirty="0" err="1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머신러닝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 프레임워크인 </a:t>
            </a:r>
            <a:r>
              <a:rPr lang="en-US" altLang="ko-KR" sz="3400" b="1" spc="-100" dirty="0" err="1"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LightGBM</a:t>
            </a:r>
            <a:r>
              <a:rPr lang="en-US" altLang="ko-KR" sz="3400" b="1" spc="-100" dirty="0"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 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을 통해 특정 장소의 혼잡도를 예측하는 기능을 갖춘 사이트입니다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.</a:t>
            </a:r>
          </a:p>
          <a:p>
            <a:pPr marL="457200" indent="-457200" algn="just" latinLnBrk="1">
              <a:buFontTx/>
              <a:buChar char="-"/>
            </a:pPr>
            <a:endParaRPr lang="en-US" altLang="ko-KR" sz="2800" spc="-100" dirty="0">
              <a:solidFill>
                <a:srgbClr val="231F2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  <a:cs typeface="Malgun Gothic"/>
            </a:endParaRPr>
          </a:p>
          <a:p>
            <a:pPr marL="457200" indent="-457200" algn="just" latinLnBrk="1">
              <a:buFontTx/>
              <a:buChar char="-"/>
            </a:pP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이외에도 날씨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, 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교통편 그리고</a:t>
            </a:r>
            <a:endParaRPr lang="en-US" altLang="ko-KR" sz="3400" spc="-100" dirty="0">
              <a:solidFill>
                <a:srgbClr val="231F2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  <a:cs typeface="Malgun Gothic"/>
            </a:endParaRPr>
          </a:p>
          <a:p>
            <a:pPr algn="just" latinLnBrk="1"/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   예매 사이트의 링크 </a:t>
            </a:r>
            <a:endParaRPr lang="en-US" altLang="ko-KR" sz="3400" spc="-100" dirty="0">
              <a:solidFill>
                <a:srgbClr val="231F2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  <a:cs typeface="Malgun Gothic"/>
            </a:endParaRPr>
          </a:p>
          <a:p>
            <a:pPr algn="just" latinLnBrk="1"/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   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등의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 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이용자의 편의를</a:t>
            </a:r>
            <a:endParaRPr lang="en-US" altLang="ko-KR" sz="3400" spc="-100" dirty="0">
              <a:solidFill>
                <a:srgbClr val="231F2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  <a:cs typeface="Malgun Gothic"/>
            </a:endParaRPr>
          </a:p>
          <a:p>
            <a:pPr algn="just" latinLnBrk="1"/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  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 위한 추가기능 또한 </a:t>
            </a:r>
            <a:endParaRPr lang="en-US" altLang="ko-KR" sz="3400" spc="-100" dirty="0">
              <a:solidFill>
                <a:srgbClr val="231F2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  <a:cs typeface="Malgun Gothic"/>
            </a:endParaRPr>
          </a:p>
          <a:p>
            <a:pPr algn="just" latinLnBrk="1"/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   </a:t>
            </a:r>
            <a:r>
              <a:rPr lang="ko-KR" altLang="en-US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제공합니다</a:t>
            </a:r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.</a:t>
            </a:r>
          </a:p>
          <a:p>
            <a:pPr algn="just" latinLnBrk="1"/>
            <a:r>
              <a:rPr lang="en-US" altLang="ko-KR" sz="3400" spc="-100" dirty="0">
                <a:solidFill>
                  <a:srgbClr val="231F2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cs typeface="Malgun Gothic"/>
              </a:rPr>
              <a:t> 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09A934F-D547-40FE-8C6F-51E5A629B8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00" b="41444"/>
          <a:stretch/>
        </p:blipFill>
        <p:spPr>
          <a:xfrm>
            <a:off x="4981575" y="20464468"/>
            <a:ext cx="5257800" cy="334644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C1297D0-7316-4736-8297-D096FDF1A01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37"/>
          <a:stretch/>
        </p:blipFill>
        <p:spPr>
          <a:xfrm>
            <a:off x="10713924" y="14139544"/>
            <a:ext cx="8626588" cy="4261168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BEAFA03-F9A0-44D5-B58E-8856ECD88457}"/>
              </a:ext>
            </a:extLst>
          </p:cNvPr>
          <p:cNvSpPr/>
          <p:nvPr/>
        </p:nvSpPr>
        <p:spPr>
          <a:xfrm>
            <a:off x="12144375" y="18553112"/>
            <a:ext cx="762000" cy="417512"/>
          </a:xfrm>
          <a:prstGeom prst="downArrow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599BBBCC-5882-4056-9FFD-822842BFC826}"/>
              </a:ext>
            </a:extLst>
          </p:cNvPr>
          <p:cNvSpPr/>
          <p:nvPr/>
        </p:nvSpPr>
        <p:spPr>
          <a:xfrm>
            <a:off x="14313010" y="21107902"/>
            <a:ext cx="762000" cy="457200"/>
          </a:xfrm>
          <a:prstGeom prst="wedgeEllipseCallout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8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클릭</a:t>
            </a: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F861A980-BFD8-49A7-9778-DFB2B0349940}"/>
              </a:ext>
            </a:extLst>
          </p:cNvPr>
          <p:cNvSpPr/>
          <p:nvPr/>
        </p:nvSpPr>
        <p:spPr>
          <a:xfrm>
            <a:off x="13134975" y="16041528"/>
            <a:ext cx="762000" cy="457200"/>
          </a:xfrm>
          <a:prstGeom prst="wedgeEllipseCallout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8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클릭</a:t>
            </a:r>
          </a:p>
        </p:txBody>
      </p:sp>
      <p:sp>
        <p:nvSpPr>
          <p:cNvPr id="18" name="오른쪽 대괄호 17">
            <a:extLst>
              <a:ext uri="{FF2B5EF4-FFF2-40B4-BE49-F238E27FC236}">
                <a16:creationId xmlns:a16="http://schemas.microsoft.com/office/drawing/2014/main" id="{33F93411-7416-4ABE-8054-8897C8A824C4}"/>
              </a:ext>
            </a:extLst>
          </p:cNvPr>
          <p:cNvSpPr/>
          <p:nvPr/>
        </p:nvSpPr>
        <p:spPr>
          <a:xfrm rot="5400000">
            <a:off x="16393509" y="8054603"/>
            <a:ext cx="223566" cy="4384565"/>
          </a:xfrm>
          <a:prstGeom prst="righ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DDCF2-B8E6-4CB4-9F37-A8B3DBEBDBB0}"/>
              </a:ext>
            </a:extLst>
          </p:cNvPr>
          <p:cNvSpPr txBox="1"/>
          <p:nvPr/>
        </p:nvSpPr>
        <p:spPr>
          <a:xfrm>
            <a:off x="15420975" y="10466626"/>
            <a:ext cx="2400300" cy="46166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다양한 기능 제공</a:t>
            </a:r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!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53116E-FB28-4C35-BB3E-CA4F179752E5}"/>
              </a:ext>
            </a:extLst>
          </p:cNvPr>
          <p:cNvSpPr/>
          <p:nvPr/>
        </p:nvSpPr>
        <p:spPr>
          <a:xfrm>
            <a:off x="15230476" y="18781712"/>
            <a:ext cx="4650412" cy="91409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9BA216E4-E624-4D41-8F4E-4AD82E4AC58F}"/>
              </a:ext>
            </a:extLst>
          </p:cNvPr>
          <p:cNvSpPr/>
          <p:nvPr/>
        </p:nvSpPr>
        <p:spPr>
          <a:xfrm>
            <a:off x="17325975" y="20314399"/>
            <a:ext cx="762000" cy="457200"/>
          </a:xfrm>
          <a:prstGeom prst="wedgeEllipseCallout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8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클릭</a:t>
            </a:r>
          </a:p>
        </p:txBody>
      </p: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D54E15DE-EC79-4480-83C4-D5E1333CA0FB}"/>
              </a:ext>
            </a:extLst>
          </p:cNvPr>
          <p:cNvSpPr/>
          <p:nvPr/>
        </p:nvSpPr>
        <p:spPr>
          <a:xfrm>
            <a:off x="19340512" y="19086512"/>
            <a:ext cx="762000" cy="457200"/>
          </a:xfrm>
          <a:prstGeom prst="wedgeEllipseCallout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8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</a:t>
            </a:r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545EBD52-43A0-4919-9707-ADB996EECFF9}"/>
              </a:ext>
            </a:extLst>
          </p:cNvPr>
          <p:cNvSpPr/>
          <p:nvPr/>
        </p:nvSpPr>
        <p:spPr>
          <a:xfrm>
            <a:off x="19340512" y="19640007"/>
            <a:ext cx="762000" cy="457200"/>
          </a:xfrm>
          <a:prstGeom prst="wedgeEllipseCallout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8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DC4BA9D-0CCE-462F-9713-9F62CF073228}"/>
              </a:ext>
            </a:extLst>
          </p:cNvPr>
          <p:cNvSpPr/>
          <p:nvPr/>
        </p:nvSpPr>
        <p:spPr>
          <a:xfrm rot="16200000">
            <a:off x="14773275" y="19125262"/>
            <a:ext cx="762000" cy="685800"/>
          </a:xfrm>
          <a:prstGeom prst="downArrow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FEB418B0-9FE7-48FD-8428-D65255A5F5C5}"/>
              </a:ext>
            </a:extLst>
          </p:cNvPr>
          <p:cNvSpPr/>
          <p:nvPr/>
        </p:nvSpPr>
        <p:spPr>
          <a:xfrm>
            <a:off x="16868775" y="20932127"/>
            <a:ext cx="554399" cy="364185"/>
          </a:xfrm>
          <a:prstGeom prst="downArrow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0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</a:spPr>
      <a:bodyPr wrap="square" lIns="0" tIns="0" rIns="0" bIns="0" rtlCol="0"/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3307</TotalTime>
  <Words>148</Words>
  <Application>Microsoft Office PowerPoint</Application>
  <PresentationFormat>사용자 지정</PresentationFormat>
  <Paragraphs>29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Yoon 윤고딕 540_TT</vt:lpstr>
      <vt:lpstr>Lucida Sans</vt:lpstr>
      <vt:lpstr>Yoon 윤고딕 550_TT</vt:lpstr>
      <vt:lpstr>Calibri</vt:lpstr>
      <vt:lpstr>Yoon 윤고딕 530_TT</vt:lpstr>
      <vt:lpstr>맑은 고딕</vt:lpstr>
      <vt:lpstr>맑은 고딕</vt:lpstr>
      <vt:lpstr>Office Theme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Always-On 프로젝트 경진대회</dc:title>
  <dc:creator>cau</dc:creator>
  <cp:lastModifiedBy>서지완</cp:lastModifiedBy>
  <cp:revision>127</cp:revision>
  <cp:lastPrinted>2018-11-28T01:28:11Z</cp:lastPrinted>
  <dcterms:created xsi:type="dcterms:W3CDTF">2016-11-16T08:31:40Z</dcterms:created>
  <dcterms:modified xsi:type="dcterms:W3CDTF">2018-11-30T07:53:51Z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2016-11-16T00:00:00Z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2016-11-16T00:00:00Z</vt:filetime>
  </property>
</Properties>
</file>